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63" r:id="rId4"/>
    <p:sldId id="261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918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999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034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475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810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635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308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706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258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125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8985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3454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BF3EE6-6E27-4163-9822-B39DFF234F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42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94BE868-D43F-4940-8CE9-93D953A11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992622" y="-341385"/>
            <a:ext cx="6858003" cy="7540754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5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6B7F9C-8A4E-436D-928B-310EA63BC4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Crucible Moments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ED99BB-796E-489E-A8F4-FFEA4FCF3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 lnSpcReduction="10000"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When did you change?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781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9" name="Rectangle 138">
            <a:extLst>
              <a:ext uri="{FF2B5EF4-FFF2-40B4-BE49-F238E27FC236}">
                <a16:creationId xmlns:a16="http://schemas.microsoft.com/office/drawing/2014/main" id="{80861964-D86C-4A50-8F6D-B466384A61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EB403CC-358E-4F47-B853-2569A187F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 sz="4800"/>
          </a:p>
        </p:txBody>
      </p:sp>
      <p:pic>
        <p:nvPicPr>
          <p:cNvPr id="5122" name="Picture 2" descr="Warren Bennis. The Hemingway of">
            <a:extLst>
              <a:ext uri="{FF2B5EF4-FFF2-40B4-BE49-F238E27FC236}">
                <a16:creationId xmlns:a16="http://schemas.microsoft.com/office/drawing/2014/main" id="{6F4338C0-35EA-4345-B899-2BF765DB3069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94" b="2"/>
          <a:stretch/>
        </p:blipFill>
        <p:spPr bwMode="auto">
          <a:xfrm>
            <a:off x="633999" y="765662"/>
            <a:ext cx="6690726" cy="5063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754A678E-8F30-4E92-A5BF-F5D03D011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8967" y="2246569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14814C-18D9-4FB5-9695-B6212C4DFF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859485" y="2407436"/>
            <a:ext cx="3690257" cy="3461658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Interviews</a:t>
            </a:r>
          </a:p>
          <a:p>
            <a:pPr>
              <a:lnSpc>
                <a:spcPct val="100000"/>
              </a:lnSpc>
            </a:pPr>
            <a:r>
              <a:rPr lang="en-US" dirty="0"/>
              <a:t>Unsolicited</a:t>
            </a:r>
          </a:p>
          <a:p>
            <a:pPr>
              <a:lnSpc>
                <a:spcPct val="100000"/>
              </a:lnSpc>
            </a:pPr>
            <a:r>
              <a:rPr lang="en-US" dirty="0"/>
              <a:t>Crucible moment</a:t>
            </a:r>
          </a:p>
          <a:p>
            <a:pPr>
              <a:lnSpc>
                <a:spcPct val="100000"/>
              </a:lnSpc>
            </a:pPr>
            <a:r>
              <a:rPr lang="en-US" dirty="0"/>
              <a:t>Individuals today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F2BDE551-930A-4FE1-8434-09824E324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25064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7B700297-7BFF-48A2-BE78-F39A5B83FB1E}"/>
              </a:ext>
            </a:extLst>
          </p:cNvPr>
          <p:cNvSpPr txBox="1">
            <a:spLocks/>
          </p:cNvSpPr>
          <p:nvPr/>
        </p:nvSpPr>
        <p:spPr>
          <a:xfrm>
            <a:off x="1281344" y="2916628"/>
            <a:ext cx="3191434" cy="2845930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spcBef>
                <a:spcPct val="0"/>
              </a:spcBef>
              <a:buNone/>
            </a:pPr>
            <a:endParaRPr lang="en-US" sz="2000" spc="-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lnSpc>
                <a:spcPct val="90000"/>
              </a:lnSpc>
              <a:spcBef>
                <a:spcPct val="0"/>
              </a:spcBef>
              <a:buNone/>
            </a:pPr>
            <a:endParaRPr lang="en-US" sz="2000" spc="-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lnSpc>
                <a:spcPct val="90000"/>
              </a:lnSpc>
              <a:spcBef>
                <a:spcPct val="0"/>
              </a:spcBef>
              <a:buNone/>
            </a:pPr>
            <a:endParaRPr lang="en-US" sz="2000" spc="-50" dirty="0">
              <a:latin typeface="+mj-lt"/>
              <a:ea typeface="+mj-ea"/>
              <a:cs typeface="+mj-cs"/>
            </a:endParaRPr>
          </a:p>
          <a:p>
            <a:pPr marL="0" indent="0">
              <a:lnSpc>
                <a:spcPct val="90000"/>
              </a:lnSpc>
              <a:spcBef>
                <a:spcPct val="0"/>
              </a:spcBef>
              <a:buNone/>
            </a:pPr>
            <a:endParaRPr lang="en-US" sz="4000" b="1" spc="-50" dirty="0">
              <a:latin typeface="+mj-lt"/>
              <a:ea typeface="+mj-ea"/>
              <a:cs typeface="+mj-cs"/>
            </a:endParaRP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8222F252-E0E4-4FE2-A4A2-6CAED64345D1}"/>
              </a:ext>
            </a:extLst>
          </p:cNvPr>
          <p:cNvSpPr txBox="1">
            <a:spLocks/>
          </p:cNvSpPr>
          <p:nvPr/>
        </p:nvSpPr>
        <p:spPr>
          <a:xfrm>
            <a:off x="8078680" y="2916628"/>
            <a:ext cx="2954489" cy="2845930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90000"/>
              </a:lnSpc>
              <a:spcBef>
                <a:spcPct val="0"/>
              </a:spcBef>
              <a:buNone/>
            </a:pPr>
            <a:endParaRPr lang="en-US" sz="4000" b="1" spc="-50" dirty="0">
              <a:latin typeface="+mj-lt"/>
              <a:ea typeface="+mj-ea"/>
              <a:cs typeface="+mj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DA37087-EE17-4315-B1CA-729011374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636675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4000" dirty="0"/>
              <a:t>Moment</a:t>
            </a:r>
            <a:br>
              <a:rPr lang="en-US" sz="4000" dirty="0"/>
            </a:br>
            <a:endParaRPr lang="en-US" sz="40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523FF59-45A1-42C4-B89E-7DE4D4BDAC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841736" y="2055181"/>
            <a:ext cx="3313944" cy="561512"/>
          </a:xfrm>
          <a:ln>
            <a:noFill/>
          </a:ln>
        </p:spPr>
        <p:txBody>
          <a:bodyPr>
            <a:normAutofit/>
          </a:bodyPr>
          <a:lstStyle/>
          <a:p>
            <a:pPr marL="0" indent="0" algn="ctr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2000" b="1" spc="-50" dirty="0">
                <a:latin typeface="+mj-lt"/>
                <a:ea typeface="+mj-ea"/>
                <a:cs typeface="+mj-cs"/>
              </a:rPr>
              <a:t>AFTER</a:t>
            </a:r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768C1089-089A-4C38-A826-0F35ADCB1496}"/>
              </a:ext>
            </a:extLst>
          </p:cNvPr>
          <p:cNvSpPr txBox="1">
            <a:spLocks/>
          </p:cNvSpPr>
          <p:nvPr/>
        </p:nvSpPr>
        <p:spPr>
          <a:xfrm>
            <a:off x="1281343" y="2055181"/>
            <a:ext cx="3191435" cy="574953"/>
          </a:xfrm>
          <a:prstGeom prst="rect">
            <a:avLst/>
          </a:prstGeom>
          <a:ln>
            <a:noFill/>
          </a:ln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2000" b="1" spc="-50" dirty="0">
                <a:latin typeface="+mj-lt"/>
                <a:ea typeface="+mj-ea"/>
                <a:cs typeface="+mj-cs"/>
              </a:rPr>
              <a:t>BEFORE</a:t>
            </a:r>
          </a:p>
          <a:p>
            <a:pPr marL="0" indent="0" algn="ctr">
              <a:lnSpc>
                <a:spcPct val="90000"/>
              </a:lnSpc>
              <a:spcBef>
                <a:spcPct val="0"/>
              </a:spcBef>
              <a:buNone/>
            </a:pPr>
            <a:endParaRPr lang="en-US" sz="4000" b="1" spc="-50" dirty="0">
              <a:latin typeface="+mj-lt"/>
              <a:ea typeface="+mj-ea"/>
              <a:cs typeface="+mj-cs"/>
            </a:endParaRPr>
          </a:p>
        </p:txBody>
      </p:sp>
      <p:pic>
        <p:nvPicPr>
          <p:cNvPr id="1026" name="Picture 2" descr="Amazon.com: OTOOLWORLD Ceramic Crucible Bowl Dish Cup Furnace ...">
            <a:extLst>
              <a:ext uri="{FF2B5EF4-FFF2-40B4-BE49-F238E27FC236}">
                <a16:creationId xmlns:a16="http://schemas.microsoft.com/office/drawing/2014/main" id="{340A224B-86B9-484D-9F2D-B856111711D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27297" y="2957619"/>
            <a:ext cx="4198365" cy="291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D8F02CFA-22FB-4F58-B5DA-070580E35638}"/>
              </a:ext>
            </a:extLst>
          </p:cNvPr>
          <p:cNvSpPr txBox="1">
            <a:spLocks/>
          </p:cNvSpPr>
          <p:nvPr/>
        </p:nvSpPr>
        <p:spPr>
          <a:xfrm>
            <a:off x="1097280" y="927275"/>
            <a:ext cx="10058400" cy="63667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000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B0489C7C-57BF-42CB-85EE-EA409394BF23}"/>
              </a:ext>
            </a:extLst>
          </p:cNvPr>
          <p:cNvSpPr txBox="1">
            <a:spLocks/>
          </p:cNvSpPr>
          <p:nvPr/>
        </p:nvSpPr>
        <p:spPr>
          <a:xfrm>
            <a:off x="4472778" y="2055181"/>
            <a:ext cx="3313944" cy="561512"/>
          </a:xfrm>
          <a:prstGeom prst="rect">
            <a:avLst/>
          </a:prstGeom>
          <a:ln>
            <a:noFill/>
          </a:ln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90000"/>
              </a:lnSpc>
              <a:spcBef>
                <a:spcPct val="0"/>
              </a:spcBef>
              <a:buFont typeface="Calibri" panose="020F0502020204030204" pitchFamily="34" charset="0"/>
              <a:buNone/>
            </a:pPr>
            <a:r>
              <a:rPr lang="en-US" sz="2000" b="1" spc="-50" dirty="0">
                <a:latin typeface="+mj-lt"/>
                <a:ea typeface="+mj-ea"/>
                <a:cs typeface="+mj-cs"/>
              </a:rPr>
              <a:t>DURING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C22ABC-8C69-4E2D-B9F7-02D6CC55D2E9}"/>
              </a:ext>
            </a:extLst>
          </p:cNvPr>
          <p:cNvSpPr txBox="1"/>
          <p:nvPr/>
        </p:nvSpPr>
        <p:spPr>
          <a:xfrm>
            <a:off x="1216241" y="923278"/>
            <a:ext cx="9939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785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7B700297-7BFF-48A2-BE78-F39A5B83FB1E}"/>
              </a:ext>
            </a:extLst>
          </p:cNvPr>
          <p:cNvSpPr txBox="1">
            <a:spLocks/>
          </p:cNvSpPr>
          <p:nvPr/>
        </p:nvSpPr>
        <p:spPr>
          <a:xfrm>
            <a:off x="1281344" y="2916628"/>
            <a:ext cx="3191434" cy="2845930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2000" spc="-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Happy go lucky</a:t>
            </a:r>
          </a:p>
          <a:p>
            <a:pPr marL="0" indent="0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2000" spc="-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Loud</a:t>
            </a:r>
          </a:p>
          <a:p>
            <a:pPr marL="0" indent="0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2000" spc="-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Opinionated</a:t>
            </a:r>
          </a:p>
          <a:p>
            <a:pPr marL="0" indent="0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2000" spc="-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Went with things</a:t>
            </a:r>
          </a:p>
          <a:p>
            <a:pPr marL="0" indent="0">
              <a:lnSpc>
                <a:spcPct val="90000"/>
              </a:lnSpc>
              <a:spcBef>
                <a:spcPct val="0"/>
              </a:spcBef>
              <a:buNone/>
            </a:pPr>
            <a:endParaRPr lang="en-US" sz="2000" spc="-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lnSpc>
                <a:spcPct val="90000"/>
              </a:lnSpc>
              <a:spcBef>
                <a:spcPct val="0"/>
              </a:spcBef>
              <a:buNone/>
            </a:pPr>
            <a:endParaRPr lang="en-US" sz="2000" spc="-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lnSpc>
                <a:spcPct val="90000"/>
              </a:lnSpc>
              <a:spcBef>
                <a:spcPct val="0"/>
              </a:spcBef>
              <a:buNone/>
            </a:pPr>
            <a:endParaRPr lang="en-US" sz="2000" spc="-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lnSpc>
                <a:spcPct val="90000"/>
              </a:lnSpc>
              <a:spcBef>
                <a:spcPct val="0"/>
              </a:spcBef>
              <a:buNone/>
            </a:pPr>
            <a:endParaRPr lang="en-US" sz="2000" spc="-50" dirty="0">
              <a:latin typeface="+mj-lt"/>
              <a:ea typeface="+mj-ea"/>
              <a:cs typeface="+mj-cs"/>
            </a:endParaRPr>
          </a:p>
          <a:p>
            <a:pPr marL="0" indent="0">
              <a:lnSpc>
                <a:spcPct val="90000"/>
              </a:lnSpc>
              <a:spcBef>
                <a:spcPct val="0"/>
              </a:spcBef>
              <a:buNone/>
            </a:pPr>
            <a:endParaRPr lang="en-US" sz="4000" b="1" spc="-50" dirty="0">
              <a:latin typeface="+mj-lt"/>
              <a:ea typeface="+mj-ea"/>
              <a:cs typeface="+mj-cs"/>
            </a:endParaRP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8222F252-E0E4-4FE2-A4A2-6CAED64345D1}"/>
              </a:ext>
            </a:extLst>
          </p:cNvPr>
          <p:cNvSpPr txBox="1">
            <a:spLocks/>
          </p:cNvSpPr>
          <p:nvPr/>
        </p:nvSpPr>
        <p:spPr>
          <a:xfrm>
            <a:off x="8078680" y="2916628"/>
            <a:ext cx="2954489" cy="2845930"/>
          </a:xfrm>
          <a:prstGeom prst="rect">
            <a:avLst/>
          </a:prstGeom>
          <a:ln>
            <a:solidFill>
              <a:schemeClr val="bg2"/>
            </a:solidFill>
          </a:ln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2000" spc="-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Grass roots</a:t>
            </a:r>
          </a:p>
          <a:p>
            <a:pPr marL="0" indent="0" algn="r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2000" spc="-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Seek knowledge</a:t>
            </a:r>
          </a:p>
          <a:p>
            <a:pPr marL="0" indent="0" algn="r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2000" spc="-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Speak my mind – but thoughtfully and with data</a:t>
            </a:r>
          </a:p>
          <a:p>
            <a:pPr marL="0" indent="0" algn="r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2000" spc="-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Seek alliances</a:t>
            </a:r>
          </a:p>
          <a:p>
            <a:pPr marL="0" indent="0" algn="r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2000" spc="-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Don’t back down</a:t>
            </a:r>
          </a:p>
          <a:p>
            <a:pPr marL="0" indent="0" algn="r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2000" spc="-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Assume positive intent</a:t>
            </a:r>
          </a:p>
          <a:p>
            <a:pPr marL="0" indent="0" algn="r">
              <a:lnSpc>
                <a:spcPct val="90000"/>
              </a:lnSpc>
              <a:spcBef>
                <a:spcPct val="0"/>
              </a:spcBef>
              <a:buNone/>
            </a:pPr>
            <a:endParaRPr lang="en-US" sz="4000" b="1" spc="-50" dirty="0">
              <a:latin typeface="+mj-lt"/>
              <a:ea typeface="+mj-ea"/>
              <a:cs typeface="+mj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DA37087-EE17-4315-B1CA-729011374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636675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4000" dirty="0"/>
              <a:t>Moment</a:t>
            </a:r>
            <a:br>
              <a:rPr lang="en-US" sz="4000" dirty="0"/>
            </a:br>
            <a:endParaRPr lang="en-US" sz="40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523FF59-45A1-42C4-B89E-7DE4D4BDAC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841736" y="2055181"/>
            <a:ext cx="3313944" cy="561512"/>
          </a:xfrm>
          <a:ln>
            <a:noFill/>
          </a:ln>
        </p:spPr>
        <p:txBody>
          <a:bodyPr>
            <a:normAutofit/>
          </a:bodyPr>
          <a:lstStyle/>
          <a:p>
            <a:pPr marL="0" indent="0" algn="ctr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2000" b="1" spc="-50" dirty="0">
                <a:latin typeface="+mj-lt"/>
                <a:ea typeface="+mj-ea"/>
                <a:cs typeface="+mj-cs"/>
              </a:rPr>
              <a:t>AFTER</a:t>
            </a:r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768C1089-089A-4C38-A826-0F35ADCB1496}"/>
              </a:ext>
            </a:extLst>
          </p:cNvPr>
          <p:cNvSpPr txBox="1">
            <a:spLocks/>
          </p:cNvSpPr>
          <p:nvPr/>
        </p:nvSpPr>
        <p:spPr>
          <a:xfrm>
            <a:off x="1281343" y="2055181"/>
            <a:ext cx="3191435" cy="574953"/>
          </a:xfrm>
          <a:prstGeom prst="rect">
            <a:avLst/>
          </a:prstGeom>
          <a:ln>
            <a:noFill/>
          </a:ln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2000" b="1" spc="-50" dirty="0">
                <a:latin typeface="+mj-lt"/>
                <a:ea typeface="+mj-ea"/>
                <a:cs typeface="+mj-cs"/>
              </a:rPr>
              <a:t>BEFORE</a:t>
            </a:r>
          </a:p>
          <a:p>
            <a:pPr marL="0" indent="0" algn="ctr">
              <a:lnSpc>
                <a:spcPct val="90000"/>
              </a:lnSpc>
              <a:spcBef>
                <a:spcPct val="0"/>
              </a:spcBef>
              <a:buNone/>
            </a:pPr>
            <a:endParaRPr lang="en-US" sz="4000" b="1" spc="-50" dirty="0">
              <a:latin typeface="+mj-lt"/>
              <a:ea typeface="+mj-ea"/>
              <a:cs typeface="+mj-cs"/>
            </a:endParaRPr>
          </a:p>
        </p:txBody>
      </p:sp>
      <p:pic>
        <p:nvPicPr>
          <p:cNvPr id="1026" name="Picture 2" descr="Amazon.com: OTOOLWORLD Ceramic Crucible Bowl Dish Cup Furnace ...">
            <a:extLst>
              <a:ext uri="{FF2B5EF4-FFF2-40B4-BE49-F238E27FC236}">
                <a16:creationId xmlns:a16="http://schemas.microsoft.com/office/drawing/2014/main" id="{340A224B-86B9-484D-9F2D-B856111711D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27297" y="2957619"/>
            <a:ext cx="4198365" cy="291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D8F02CFA-22FB-4F58-B5DA-070580E35638}"/>
              </a:ext>
            </a:extLst>
          </p:cNvPr>
          <p:cNvSpPr txBox="1">
            <a:spLocks/>
          </p:cNvSpPr>
          <p:nvPr/>
        </p:nvSpPr>
        <p:spPr>
          <a:xfrm>
            <a:off x="1097280" y="927275"/>
            <a:ext cx="10058400" cy="63667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96D7EF-983D-4546-899F-532F9CDC3666}"/>
              </a:ext>
            </a:extLst>
          </p:cNvPr>
          <p:cNvSpPr txBox="1"/>
          <p:nvPr/>
        </p:nvSpPr>
        <p:spPr>
          <a:xfrm>
            <a:off x="5120491" y="3237606"/>
            <a:ext cx="2130937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en-US" sz="2000" spc="-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Brave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en-US" sz="2000" spc="-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Try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en-US" sz="2000" spc="-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Make mistakes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en-US" sz="2000" spc="-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OK to be Afraid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en-US" sz="2000" spc="-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Spontaneous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en-US" sz="2000" spc="-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Navigate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endParaRPr lang="en-US" sz="2000" spc="-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B0489C7C-57BF-42CB-85EE-EA409394BF23}"/>
              </a:ext>
            </a:extLst>
          </p:cNvPr>
          <p:cNvSpPr txBox="1">
            <a:spLocks/>
          </p:cNvSpPr>
          <p:nvPr/>
        </p:nvSpPr>
        <p:spPr>
          <a:xfrm>
            <a:off x="4472778" y="2055181"/>
            <a:ext cx="3313944" cy="561512"/>
          </a:xfrm>
          <a:prstGeom prst="rect">
            <a:avLst/>
          </a:prstGeom>
          <a:ln>
            <a:noFill/>
          </a:ln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90000"/>
              </a:lnSpc>
              <a:spcBef>
                <a:spcPct val="0"/>
              </a:spcBef>
              <a:buFont typeface="Calibri" panose="020F0502020204030204" pitchFamily="34" charset="0"/>
              <a:buNone/>
            </a:pPr>
            <a:r>
              <a:rPr lang="en-US" sz="2000" b="1" spc="-50" dirty="0">
                <a:latin typeface="+mj-lt"/>
                <a:ea typeface="+mj-ea"/>
                <a:cs typeface="+mj-cs"/>
              </a:rPr>
              <a:t>DURING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C22ABC-8C69-4E2D-B9F7-02D6CC55D2E9}"/>
              </a:ext>
            </a:extLst>
          </p:cNvPr>
          <p:cNvSpPr txBox="1"/>
          <p:nvPr/>
        </p:nvSpPr>
        <p:spPr>
          <a:xfrm>
            <a:off x="1216241" y="923278"/>
            <a:ext cx="993943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Move to London – Stranger in a strange land, left ready for a new adventure, with no idea what was really instore for me…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681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2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1A99D-A7EB-4111-9968-569669D5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all of us?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BA11ED-F0E7-4103-9879-D0B5E6AEFC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Moment	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690E06-D3A5-4D32-B933-6D8352BE4C5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9612F9-B09C-46CB-9D29-42FA09DACF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What we learned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BB779F-CDF6-4539-94F3-DA5134BBEF5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45293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DarkSeedRightStep">
      <a:dk1>
        <a:srgbClr val="000000"/>
      </a:dk1>
      <a:lt1>
        <a:srgbClr val="FFFFFF"/>
      </a:lt1>
      <a:dk2>
        <a:srgbClr val="243B41"/>
      </a:dk2>
      <a:lt2>
        <a:srgbClr val="E8E2E6"/>
      </a:lt2>
      <a:accent1>
        <a:srgbClr val="47B56F"/>
      </a:accent1>
      <a:accent2>
        <a:srgbClr val="3BB197"/>
      </a:accent2>
      <a:accent3>
        <a:srgbClr val="4DACC3"/>
      </a:accent3>
      <a:accent4>
        <a:srgbClr val="3B69B1"/>
      </a:accent4>
      <a:accent5>
        <a:srgbClr val="5B58C7"/>
      </a:accent5>
      <a:accent6>
        <a:srgbClr val="7C4CB8"/>
      </a:accent6>
      <a:hlink>
        <a:srgbClr val="8F822F"/>
      </a:hlink>
      <a:folHlink>
        <a:srgbClr val="828282"/>
      </a:folHlink>
    </a:clrScheme>
    <a:fontScheme name="Retrospect">
      <a:majorFont>
        <a:latin typeface="Sagona Extra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agona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102</Words>
  <Application>Microsoft Office PowerPoint</Application>
  <PresentationFormat>Widescreen</PresentationFormat>
  <Paragraphs>40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Sagona Book</vt:lpstr>
      <vt:lpstr>Sagona ExtraLight</vt:lpstr>
      <vt:lpstr>RetrospectVTI</vt:lpstr>
      <vt:lpstr>Crucible Moments</vt:lpstr>
      <vt:lpstr>PowerPoint Presentation</vt:lpstr>
      <vt:lpstr>Moment </vt:lpstr>
      <vt:lpstr>Moment </vt:lpstr>
      <vt:lpstr>What about all of us?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Crucible Moments</dc:title>
  <dc:creator>Shannon</dc:creator>
  <cp:lastModifiedBy>Shannon</cp:lastModifiedBy>
  <cp:revision>5</cp:revision>
  <dcterms:created xsi:type="dcterms:W3CDTF">2020-05-18T22:06:00Z</dcterms:created>
  <dcterms:modified xsi:type="dcterms:W3CDTF">2020-05-19T00:38:07Z</dcterms:modified>
</cp:coreProperties>
</file>